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5783" r:id="rId2"/>
    <p:sldId id="5795" r:id="rId3"/>
    <p:sldId id="5796" r:id="rId4"/>
    <p:sldId id="5801" r:id="rId5"/>
    <p:sldId id="5799" r:id="rId6"/>
    <p:sldId id="5800" r:id="rId7"/>
    <p:sldId id="5802" r:id="rId8"/>
    <p:sldId id="5803" r:id="rId9"/>
    <p:sldId id="5806" r:id="rId10"/>
    <p:sldId id="5807" r:id="rId11"/>
    <p:sldId id="5805" r:id="rId12"/>
    <p:sldId id="298" r:id="rId13"/>
  </p:sldIdLst>
  <p:sldSz cx="12192000" cy="6858000"/>
  <p:notesSz cx="7315200" cy="9601200"/>
  <p:defaultTextStyle>
    <a:defPPr>
      <a:defRPr lang="en-US"/>
    </a:defPPr>
    <a:lvl1pPr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 Pfeiffer" initials="SP" lastIdx="7" clrIdx="0">
    <p:extLst>
      <p:ext uri="{19B8F6BF-5375-455C-9EA6-DF929625EA0E}">
        <p15:presenceInfo xmlns:p15="http://schemas.microsoft.com/office/powerpoint/2012/main" userId="S::spfeiffer@tigerrisk.com::d5e8299e-d17a-46ef-8048-e6bbfa26bc24" providerId="AD"/>
      </p:ext>
    </p:extLst>
  </p:cmAuthor>
  <p:cmAuthor id="2" name="Jessica Groenewegen" initials="JG" lastIdx="5" clrIdx="1">
    <p:extLst>
      <p:ext uri="{19B8F6BF-5375-455C-9EA6-DF929625EA0E}">
        <p15:presenceInfo xmlns:p15="http://schemas.microsoft.com/office/powerpoint/2012/main" userId="S::jgroenewegen@tigerrisk.com::c19eb318-3b32-4ce4-9a7d-aba8f1686f7f" providerId="AD"/>
      </p:ext>
    </p:extLst>
  </p:cmAuthor>
  <p:cmAuthor id="3" name="Jessica Senou" initials="JS" lastIdx="2" clrIdx="2">
    <p:extLst>
      <p:ext uri="{19B8F6BF-5375-455C-9EA6-DF929625EA0E}">
        <p15:presenceInfo xmlns:p15="http://schemas.microsoft.com/office/powerpoint/2012/main" userId="S::jsenou@tigerrisk.com::cf777dde-ddec-42ab-a37e-20e8ffc708a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F7B041"/>
    <a:srgbClr val="171449"/>
    <a:srgbClr val="EEEEEE"/>
    <a:srgbClr val="F6A726"/>
    <a:srgbClr val="828282"/>
    <a:srgbClr val="00B050"/>
    <a:srgbClr val="E2E2E2"/>
    <a:srgbClr val="801C56"/>
    <a:srgbClr val="009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30" autoAdjust="0"/>
    <p:restoredTop sz="96196" autoAdjust="0"/>
  </p:normalViewPr>
  <p:slideViewPr>
    <p:cSldViewPr snapToGrid="0" showGuides="1">
      <p:cViewPr varScale="1">
        <p:scale>
          <a:sx n="114" d="100"/>
          <a:sy n="114" d="100"/>
        </p:scale>
        <p:origin x="69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B452840-6A6E-45DC-B57D-FD12A4B5081D}" type="datetimeFigureOut">
              <a:rPr lang="en-US" smtClean="0"/>
              <a:t>6/30/2023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EDC9B637-C023-41DE-8033-D12E63F3F4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241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BCF949-6E89-48A5-8CC8-2F399239DA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94746"/>
          </a:xfrm>
          <a:prstGeom prst="rect">
            <a:avLst/>
          </a:prstGeom>
        </p:spPr>
      </p:pic>
      <p:sp>
        <p:nvSpPr>
          <p:cNvPr id="5137" name="Rectangle 17"/>
          <p:cNvSpPr>
            <a:spLocks noGrp="1" noChangeArrowheads="1"/>
          </p:cNvSpPr>
          <p:nvPr>
            <p:ph type="subTitle" idx="1"/>
          </p:nvPr>
        </p:nvSpPr>
        <p:spPr>
          <a:xfrm>
            <a:off x="6872660" y="2414590"/>
            <a:ext cx="5098481" cy="403278"/>
          </a:xfrm>
        </p:spPr>
        <p:txBody>
          <a:bodyPr>
            <a:normAutofit/>
          </a:bodyPr>
          <a:lstStyle>
            <a:lvl1pPr marL="0" indent="0" algn="ctr">
              <a:spcBef>
                <a:spcPct val="20000"/>
              </a:spcBef>
              <a:buFont typeface="Wingdings" pitchFamily="2" charset="2"/>
              <a:buNone/>
              <a:defRPr sz="2200" b="0"/>
            </a:lvl1pPr>
          </a:lstStyle>
          <a:p>
            <a:pPr lvl="0"/>
            <a:r>
              <a:rPr lang="en-US" altLang="en-US" noProof="0" dirty="0"/>
              <a:t>Click to edit Master subtitle style</a:t>
            </a:r>
          </a:p>
        </p:txBody>
      </p:sp>
      <p:sp>
        <p:nvSpPr>
          <p:cNvPr id="5138" name="Rectangle 18"/>
          <p:cNvSpPr>
            <a:spLocks noGrp="1" noChangeArrowheads="1"/>
          </p:cNvSpPr>
          <p:nvPr>
            <p:ph type="ctrTitle"/>
          </p:nvPr>
        </p:nvSpPr>
        <p:spPr>
          <a:xfrm>
            <a:off x="6874126" y="1836739"/>
            <a:ext cx="5098481" cy="492443"/>
          </a:xfrm>
        </p:spPr>
        <p:txBody>
          <a:bodyPr wrap="square">
            <a:spAutoFit/>
          </a:bodyPr>
          <a:lstStyle>
            <a:lvl1pPr algn="ctr">
              <a:defRPr sz="2600">
                <a:solidFill>
                  <a:srgbClr val="666666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3234018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9795-F39B-48A8-8EC8-80F43110FA0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95300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032FD8-2574-4690-8DD3-FF8C6DEA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502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DDB3ACF-A075-4C4A-8EDB-120501DE7D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1190776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14A9FCC-C290-4F7C-ABC5-F18EFAC4B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A5D707B-6C22-4A91-9EC1-617C186848A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43209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C46741-C232-4B1B-B3B8-57CDF1A7187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106ED34-F5F4-45C3-9F00-59C0106F26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8876688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Blac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8075"/>
            <a:ext cx="10363200" cy="1362075"/>
          </a:xfrm>
        </p:spPr>
        <p:txBody>
          <a:bodyPr anchor="ctr"/>
          <a:lstStyle>
            <a:lvl1pPr algn="ctr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4553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White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8075"/>
            <a:ext cx="10363200" cy="1362075"/>
          </a:xfrm>
        </p:spPr>
        <p:txBody>
          <a:bodyPr anchor="ctr"/>
          <a:lstStyle>
            <a:lvl1pPr algn="ctr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491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972" y="244433"/>
            <a:ext cx="9832064" cy="4175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1" y="1368425"/>
            <a:ext cx="11165417" cy="4256088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52664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Title and Content w/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1" y="1368425"/>
            <a:ext cx="11183111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058974-F894-4296-B2A4-E33879DD61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836539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564907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169152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038217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CADCEF1-1661-4E83-93A0-F04F647B7D3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78551" y="1368425"/>
            <a:ext cx="5482167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5480051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006645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Text Box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5480051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A194D5-B674-459F-94A7-CD1A3B3169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28677A-9F64-4ADE-B567-60F0188536C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78551" y="1368425"/>
            <a:ext cx="5482167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029892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9795-F39B-48A8-8EC8-80F43110FA0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95300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032FD8-2574-4690-8DD3-FF8C6DEA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502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97450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852253" y="253486"/>
            <a:ext cx="9821784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1" y="1368425"/>
            <a:ext cx="11165417" cy="4256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 dirty="0"/>
              <a:t>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50" name="Text Box 26"/>
          <p:cNvSpPr txBox="1">
            <a:spLocks noChangeArrowheads="1"/>
          </p:cNvSpPr>
          <p:nvPr/>
        </p:nvSpPr>
        <p:spPr bwMode="auto">
          <a:xfrm>
            <a:off x="4498449" y="6546679"/>
            <a:ext cx="3195105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B013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600" b="1" dirty="0"/>
              <a:t>The information contained in this document is strictly proprietary and confidential.</a:t>
            </a:r>
          </a:p>
        </p:txBody>
      </p:sp>
      <p:sp>
        <p:nvSpPr>
          <p:cNvPr id="1051" name="Rectangle 27"/>
          <p:cNvSpPr>
            <a:spLocks noChangeArrowheads="1"/>
          </p:cNvSpPr>
          <p:nvPr/>
        </p:nvSpPr>
        <p:spPr bwMode="auto">
          <a:xfrm>
            <a:off x="11542184" y="6506992"/>
            <a:ext cx="719667" cy="227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fld id="{031D9183-D896-4265-8F24-3747F7348211}" type="slidenum">
              <a:rPr lang="en-US" altLang="en-US" sz="1000" b="1">
                <a:solidFill>
                  <a:srgbClr val="666666"/>
                </a:solidFill>
              </a:rPr>
              <a:pPr eaLnBrk="0" hangingPunct="0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US" altLang="en-US" sz="1000" b="1" dirty="0">
              <a:solidFill>
                <a:srgbClr val="666666"/>
              </a:solidFill>
            </a:endParaRPr>
          </a:p>
        </p:txBody>
      </p:sp>
      <p:sp>
        <p:nvSpPr>
          <p:cNvPr id="1074" name="Rectangle 50"/>
          <p:cNvSpPr>
            <a:spLocks noChangeArrowheads="1"/>
          </p:cNvSpPr>
          <p:nvPr/>
        </p:nvSpPr>
        <p:spPr bwMode="auto">
          <a:xfrm>
            <a:off x="524934" y="6548266"/>
            <a:ext cx="3293533" cy="14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600" b="1" dirty="0">
                <a:solidFill>
                  <a:srgbClr val="666666"/>
                </a:solidFill>
              </a:rPr>
              <a:t>TIGERRISK ANALYTICS MEETING 2021</a:t>
            </a:r>
          </a:p>
        </p:txBody>
      </p:sp>
      <p:pic>
        <p:nvPicPr>
          <p:cNvPr id="12" name="Picture 46" descr="TigerRisk_Full_Logo_ColorV5">
            <a:extLst>
              <a:ext uri="{FF2B5EF4-FFF2-40B4-BE49-F238E27FC236}">
                <a16:creationId xmlns:a16="http://schemas.microsoft.com/office/drawing/2014/main" id="{83301F9E-6DB7-4D0B-8B91-B83364BC174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77"/>
          <a:stretch/>
        </p:blipFill>
        <p:spPr bwMode="auto">
          <a:xfrm>
            <a:off x="10066867" y="6153051"/>
            <a:ext cx="1524000" cy="53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12DC229-88FD-4EDE-B934-A1E5F72B43BA}"/>
              </a:ext>
            </a:extLst>
          </p:cNvPr>
          <p:cNvSpPr/>
          <p:nvPr userDrawn="1"/>
        </p:nvSpPr>
        <p:spPr bwMode="auto">
          <a:xfrm>
            <a:off x="932688" y="725932"/>
            <a:ext cx="722376" cy="73152"/>
          </a:xfrm>
          <a:prstGeom prst="rect">
            <a:avLst/>
          </a:prstGeom>
          <a:solidFill>
            <a:srgbClr val="F7B041"/>
          </a:solidFill>
          <a:ln w="12700" cap="flat" cmpd="sng" algn="ctr">
            <a:solidFill>
              <a:srgbClr val="F7B04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None/>
              <a:tabLst/>
            </a:pP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380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6" r:id="rId4"/>
    <p:sldLayoutId id="2147483672" r:id="rId5"/>
    <p:sldLayoutId id="2147483667" r:id="rId6"/>
    <p:sldLayoutId id="2147483673" r:id="rId7"/>
    <p:sldLayoutId id="2147483674" r:id="rId8"/>
    <p:sldLayoutId id="2147483677" r:id="rId9"/>
    <p:sldLayoutId id="2147483678" r:id="rId10"/>
    <p:sldLayoutId id="2147483676" r:id="rId11"/>
    <p:sldLayoutId id="2147483675" r:id="rId12"/>
    <p:sldLayoutId id="2147483663" r:id="rId13"/>
    <p:sldLayoutId id="2147483671" r:id="rId14"/>
  </p:sldLayoutIdLst>
  <p:transition spd="med"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85000"/>
        </a:spcBef>
        <a:spcAft>
          <a:spcPct val="0"/>
        </a:spcAft>
        <a:buClr>
          <a:srgbClr val="F7B041"/>
        </a:buClr>
        <a:buSzPct val="70000"/>
        <a:buFont typeface="Wingdings" pitchFamily="2" charset="2"/>
        <a:buChar char="n"/>
        <a:defRPr sz="1800" b="1">
          <a:solidFill>
            <a:srgbClr val="666666"/>
          </a:solidFill>
          <a:latin typeface="+mn-lt"/>
          <a:ea typeface="+mn-ea"/>
          <a:cs typeface="+mn-cs"/>
        </a:defRPr>
      </a:lvl1pPr>
      <a:lvl2pPr marL="792163" indent="-269875" algn="l" rtl="0" eaLnBrk="1" fontAlgn="base" hangingPunct="1">
        <a:spcBef>
          <a:spcPct val="1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>
          <a:solidFill>
            <a:srgbClr val="666666"/>
          </a:solidFill>
          <a:latin typeface="+mn-lt"/>
        </a:defRPr>
      </a:lvl2pPr>
      <a:lvl3pPr marL="1200150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SzPct val="85000"/>
        <a:buFont typeface="Symbol" pitchFamily="18" charset="2"/>
        <a:buChar char="·"/>
        <a:defRPr sz="1600" i="1">
          <a:solidFill>
            <a:srgbClr val="666666"/>
          </a:solidFill>
          <a:latin typeface="+mn-lt"/>
        </a:defRPr>
      </a:lvl3pPr>
      <a:lvl4pPr marL="1608138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4pPr>
      <a:lvl5pPr marL="20161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5pPr>
      <a:lvl6pPr marL="24733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6pPr>
      <a:lvl7pPr marL="29305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7pPr>
      <a:lvl8pPr marL="33877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8pPr>
      <a:lvl9pPr marL="38449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ir-worldwide.com/Validation/7.0/index.htm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hyperlink" Target="https://docs.air-worldwide.com/Validation/8.0/ts-tsre_all/help_ts_exposure-data_air-con-occ-class-codes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ir-worldwide.com/Validation/8.0/ts-tsre_all/help_ts_exposure-data_air-con-occ-class-codes.html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unicede.air-worldwide.com/ts-tsre_all/help_ts_exposure-data_val-rules-exposure-data.html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ubtitle 2">
            <a:extLst>
              <a:ext uri="{FF2B5EF4-FFF2-40B4-BE49-F238E27FC236}">
                <a16:creationId xmlns:a16="http://schemas.microsoft.com/office/drawing/2014/main" id="{F32B7215-CA6E-4FD7-85E0-86BE4C45B64B}"/>
              </a:ext>
            </a:extLst>
          </p:cNvPr>
          <p:cNvSpPr txBox="1">
            <a:spLocks/>
          </p:cNvSpPr>
          <p:nvPr/>
        </p:nvSpPr>
        <p:spPr bwMode="auto">
          <a:xfrm>
            <a:off x="7212966" y="3616917"/>
            <a:ext cx="5098481" cy="403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None/>
              <a:defRPr sz="2200" b="0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  <a:lvl2pPr marL="792163" indent="-269875" algn="l" rtl="0" eaLnBrk="1" fontAlgn="base" hangingPunct="1">
              <a:spcBef>
                <a:spcPct val="1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>
                <a:solidFill>
                  <a:srgbClr val="666666"/>
                </a:solidFill>
                <a:latin typeface="+mn-lt"/>
              </a:defRPr>
            </a:lvl2pPr>
            <a:lvl3pPr marL="1200150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SzPct val="85000"/>
              <a:buFont typeface="Symbol" pitchFamily="18" charset="2"/>
              <a:buChar char="·"/>
              <a:defRPr sz="1600" i="1">
                <a:solidFill>
                  <a:srgbClr val="666666"/>
                </a:solidFill>
                <a:latin typeface="+mn-lt"/>
              </a:defRPr>
            </a:lvl3pPr>
            <a:lvl4pPr marL="1608138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4pPr>
            <a:lvl5pPr marL="20161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5pPr>
            <a:lvl6pPr marL="24733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6pPr>
            <a:lvl7pPr marL="29305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7pPr>
            <a:lvl8pPr marL="33877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8pPr>
            <a:lvl9pPr marL="38449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9pPr>
          </a:lstStyle>
          <a:p>
            <a:endParaRPr lang="en-US" sz="1600" kern="0" dirty="0">
              <a:solidFill>
                <a:srgbClr val="F7B041"/>
              </a:solidFill>
            </a:endParaRP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3D4A9685-7243-4DF2-9FBF-F7D8350D3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2966" y="2824944"/>
            <a:ext cx="5098481" cy="70173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AIR Import Files and Codes</a:t>
            </a:r>
            <a:br>
              <a:rPr lang="en-US" sz="2400" dirty="0"/>
            </a:br>
            <a:endParaRPr lang="en-US" sz="1900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7AE611EF-E34A-40D6-8AB5-E139ECC42269}"/>
              </a:ext>
            </a:extLst>
          </p:cNvPr>
          <p:cNvSpPr txBox="1">
            <a:spLocks/>
          </p:cNvSpPr>
          <p:nvPr/>
        </p:nvSpPr>
        <p:spPr bwMode="auto">
          <a:xfrm>
            <a:off x="7212966" y="2532336"/>
            <a:ext cx="5098481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666666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9pPr>
          </a:lstStyle>
          <a:p>
            <a:pPr>
              <a:buClrTx/>
              <a:buSzTx/>
              <a:buFontTx/>
            </a:pPr>
            <a:r>
              <a:rPr lang="en-US" sz="1500" kern="0" dirty="0">
                <a:solidFill>
                  <a:srgbClr val="F7B041"/>
                </a:solidFill>
              </a:rPr>
              <a:t>TIGERRISK PARTNERS</a:t>
            </a:r>
          </a:p>
        </p:txBody>
      </p:sp>
    </p:spTree>
    <p:extLst>
      <p:ext uri="{BB962C8B-B14F-4D97-AF65-F5344CB8AC3E}">
        <p14:creationId xmlns:p14="http://schemas.microsoft.com/office/powerpoint/2010/main" val="2715627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EXAMPLE!</a:t>
            </a:r>
          </a:p>
        </p:txBody>
      </p:sp>
      <p:pic>
        <p:nvPicPr>
          <p:cNvPr id="9" name="Picture 8" descr="Close-up of woman's hands typing and using a trackpad on a laptop with mug">
            <a:extLst>
              <a:ext uri="{FF2B5EF4-FFF2-40B4-BE49-F238E27FC236}">
                <a16:creationId xmlns:a16="http://schemas.microsoft.com/office/drawing/2014/main" id="{1A03326E-6525-488F-8CB6-C36D6BAE0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83713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84886746-AE12-46B9-8851-F63EEB75B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159" y="1134337"/>
            <a:ext cx="7045803" cy="422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81181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28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>
            <a:extLst>
              <a:ext uri="{FF2B5EF4-FFF2-40B4-BE49-F238E27FC236}">
                <a16:creationId xmlns:a16="http://schemas.microsoft.com/office/drawing/2014/main" id="{40138165-5579-4269-B9D8-A73593405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" y="0"/>
            <a:ext cx="12186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52958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8797D-C583-4159-84DF-FC4922C05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3D5CE-AD22-412C-B8EF-58048F6C4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Import Files</a:t>
            </a:r>
          </a:p>
          <a:p>
            <a:r>
              <a:rPr lang="en-US" dirty="0"/>
              <a:t>Contract File Fields</a:t>
            </a:r>
          </a:p>
          <a:p>
            <a:r>
              <a:rPr lang="en-US" dirty="0"/>
              <a:t>Location File Fields</a:t>
            </a:r>
          </a:p>
          <a:p>
            <a:r>
              <a:rPr lang="en-US" dirty="0"/>
              <a:t>Location File Fields - Terms</a:t>
            </a:r>
          </a:p>
          <a:p>
            <a:r>
              <a:rPr lang="en-US" dirty="0"/>
              <a:t>Location File Fields – Primary</a:t>
            </a:r>
          </a:p>
          <a:p>
            <a:r>
              <a:rPr lang="en-US" dirty="0"/>
              <a:t>Location File Fields - Secondary</a:t>
            </a:r>
          </a:p>
          <a:p>
            <a:r>
              <a:rPr lang="en-US" dirty="0"/>
              <a:t>User Guides &amp; References</a:t>
            </a:r>
          </a:p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748124396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47798B-292E-44C3-B533-88071ADE0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387" y="1388088"/>
            <a:ext cx="4126890" cy="2987044"/>
          </a:xfrm>
        </p:spPr>
        <p:txBody>
          <a:bodyPr/>
          <a:lstStyle/>
          <a:p>
            <a:r>
              <a:rPr lang="en-US" sz="1800" dirty="0"/>
              <a:t>Contains Policy Level Details</a:t>
            </a:r>
          </a:p>
          <a:p>
            <a:pPr lvl="1"/>
            <a:r>
              <a:rPr lang="en-US" sz="1800" dirty="0"/>
              <a:t>Contract Identifier</a:t>
            </a:r>
          </a:p>
          <a:p>
            <a:pPr lvl="1"/>
            <a:r>
              <a:rPr lang="en-US" sz="1800" dirty="0"/>
              <a:t>Policy Level Limit/Deductibles/Attachments</a:t>
            </a:r>
          </a:p>
          <a:p>
            <a:pPr lvl="1"/>
            <a:r>
              <a:rPr lang="en-US" sz="1800" dirty="0"/>
              <a:t>Policy Premium</a:t>
            </a:r>
          </a:p>
          <a:p>
            <a:pPr lvl="1"/>
            <a:r>
              <a:rPr lang="en-US" sz="1800" dirty="0"/>
              <a:t>Line of Business</a:t>
            </a:r>
          </a:p>
          <a:p>
            <a:pPr lvl="1"/>
            <a:r>
              <a:rPr lang="en-US" sz="1800" dirty="0"/>
              <a:t>Perils Covered by Policies</a:t>
            </a:r>
          </a:p>
          <a:p>
            <a:pPr lvl="1"/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Import Files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21A9E02-6BB4-4CB4-B5EA-A7565D9EFB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208" y="859068"/>
            <a:ext cx="2845074" cy="374419"/>
          </a:xfrm>
        </p:spPr>
        <p:txBody>
          <a:bodyPr/>
          <a:lstStyle/>
          <a:p>
            <a:r>
              <a:rPr lang="en-US" dirty="0"/>
              <a:t>Contract File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DDFCAC8-1EB9-4E85-9BAC-4C676B610DEF}"/>
              </a:ext>
            </a:extLst>
          </p:cNvPr>
          <p:cNvSpPr txBox="1">
            <a:spLocks/>
          </p:cNvSpPr>
          <p:nvPr/>
        </p:nvSpPr>
        <p:spPr bwMode="auto">
          <a:xfrm>
            <a:off x="7141011" y="859067"/>
            <a:ext cx="2845074" cy="374419"/>
          </a:xfrm>
          <a:prstGeom prst="rect">
            <a:avLst/>
          </a:prstGeo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ctr" rtl="0" eaLnBrk="1" fontAlgn="base" hangingPunct="1">
              <a:spcBef>
                <a:spcPct val="85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None/>
              <a:defRPr sz="1400" b="1" i="1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  <a:lvl2pPr marL="792163" indent="-269875" algn="l" rtl="0" eaLnBrk="1" fontAlgn="base" hangingPunct="1">
              <a:spcBef>
                <a:spcPct val="1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>
                <a:solidFill>
                  <a:srgbClr val="666666"/>
                </a:solidFill>
                <a:latin typeface="+mn-lt"/>
              </a:defRPr>
            </a:lvl2pPr>
            <a:lvl3pPr marL="1200150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SzPct val="85000"/>
              <a:buFont typeface="Symbol" pitchFamily="18" charset="2"/>
              <a:buChar char="·"/>
              <a:defRPr sz="1600" i="1">
                <a:solidFill>
                  <a:srgbClr val="666666"/>
                </a:solidFill>
                <a:latin typeface="+mn-lt"/>
              </a:defRPr>
            </a:lvl3pPr>
            <a:lvl4pPr marL="1608138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4pPr>
            <a:lvl5pPr marL="20161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5pPr>
            <a:lvl6pPr marL="24733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6pPr>
            <a:lvl7pPr marL="29305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7pPr>
            <a:lvl8pPr marL="33877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8pPr>
            <a:lvl9pPr marL="38449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9pPr>
          </a:lstStyle>
          <a:p>
            <a:r>
              <a:rPr lang="en-US" kern="0" dirty="0"/>
              <a:t>Location File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1843D3-DFC1-42A6-ADE0-B029674EA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905" y="3690189"/>
            <a:ext cx="738455" cy="7576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E6F185-4259-4DD8-846A-39CE1368B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6667" y="5141002"/>
            <a:ext cx="725477" cy="697574"/>
          </a:xfrm>
          <a:prstGeom prst="rect">
            <a:avLst/>
          </a:prstGeom>
        </p:spPr>
      </p:pic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A7807788-DADB-4842-B55D-1B5D6B53D546}"/>
              </a:ext>
            </a:extLst>
          </p:cNvPr>
          <p:cNvSpPr txBox="1">
            <a:spLocks/>
          </p:cNvSpPr>
          <p:nvPr/>
        </p:nvSpPr>
        <p:spPr bwMode="auto">
          <a:xfrm>
            <a:off x="5969978" y="1380156"/>
            <a:ext cx="6145822" cy="3614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85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Char char="n"/>
              <a:defRPr sz="1400" b="1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  <a:lvl2pPr marL="792163" indent="-269875" algn="l" rtl="0" eaLnBrk="1" fontAlgn="base" hangingPunct="1">
              <a:spcBef>
                <a:spcPct val="1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400">
                <a:solidFill>
                  <a:srgbClr val="666666"/>
                </a:solidFill>
                <a:latin typeface="+mn-lt"/>
              </a:defRPr>
            </a:lvl2pPr>
            <a:lvl3pPr marL="1200150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SzPct val="85000"/>
              <a:buFont typeface="Symbol" pitchFamily="18" charset="2"/>
              <a:buChar char="·"/>
              <a:defRPr sz="1200" i="1">
                <a:solidFill>
                  <a:srgbClr val="666666"/>
                </a:solidFill>
                <a:latin typeface="+mn-lt"/>
              </a:defRPr>
            </a:lvl3pPr>
            <a:lvl4pPr marL="1608138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4pPr>
            <a:lvl5pPr marL="20161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5pPr>
            <a:lvl6pPr marL="24733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6pPr>
            <a:lvl7pPr marL="29305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7pPr>
            <a:lvl8pPr marL="33877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8pPr>
            <a:lvl9pPr marL="38449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9pPr>
          </a:lstStyle>
          <a:p>
            <a:r>
              <a:rPr lang="en-US" sz="1800" kern="0" dirty="0"/>
              <a:t>Contains Location Level Details</a:t>
            </a:r>
          </a:p>
          <a:p>
            <a:pPr lvl="1">
              <a:buSzTx/>
            </a:pPr>
            <a:r>
              <a:rPr lang="en-US" sz="1800" kern="0" dirty="0"/>
              <a:t>Contract Identifier</a:t>
            </a:r>
          </a:p>
          <a:p>
            <a:pPr lvl="1">
              <a:buSzTx/>
            </a:pPr>
            <a:r>
              <a:rPr lang="en-US" sz="1800" kern="0" dirty="0"/>
              <a:t>Location Identifier</a:t>
            </a:r>
          </a:p>
          <a:p>
            <a:pPr lvl="1">
              <a:buSzTx/>
            </a:pPr>
            <a:r>
              <a:rPr lang="en-US" sz="1800" kern="0" dirty="0"/>
              <a:t>Address Information</a:t>
            </a:r>
          </a:p>
          <a:p>
            <a:pPr lvl="1">
              <a:buSzTx/>
            </a:pPr>
            <a:r>
              <a:rPr lang="en-US" sz="1800" kern="0" dirty="0"/>
              <a:t>Primary Characteristics (Construction, Occupancy, Stories, Year Built, Square Footage)</a:t>
            </a:r>
          </a:p>
          <a:p>
            <a:pPr lvl="1">
              <a:buSzTx/>
            </a:pPr>
            <a:r>
              <a:rPr lang="en-US" sz="1800" kern="0" dirty="0"/>
              <a:t>Secondary Characteristics (Roof Type, Roof Age, </a:t>
            </a:r>
            <a:r>
              <a:rPr lang="en-US" sz="1800" kern="0" dirty="0" err="1"/>
              <a:t>etc</a:t>
            </a:r>
            <a:r>
              <a:rPr lang="en-US" sz="1800" kern="0" dirty="0"/>
              <a:t>)</a:t>
            </a:r>
          </a:p>
          <a:p>
            <a:pPr lvl="1">
              <a:buSzTx/>
            </a:pPr>
            <a:r>
              <a:rPr lang="en-US" sz="1800" kern="0" dirty="0"/>
              <a:t>Location Level Limit/Deductibles/Attachments/Coverage Values</a:t>
            </a:r>
          </a:p>
          <a:p>
            <a:pPr lvl="1">
              <a:buSzTx/>
            </a:pPr>
            <a:r>
              <a:rPr lang="en-US" sz="1800" kern="0" dirty="0"/>
              <a:t>Location Premium</a:t>
            </a:r>
          </a:p>
          <a:p>
            <a:pPr lvl="1">
              <a:buSzTx/>
            </a:pPr>
            <a:r>
              <a:rPr lang="en-US" sz="1800" kern="0" dirty="0"/>
              <a:t>Perils Covered by Locations</a:t>
            </a:r>
          </a:p>
        </p:txBody>
      </p:sp>
    </p:spTree>
    <p:extLst>
      <p:ext uri="{BB962C8B-B14F-4D97-AF65-F5344CB8AC3E}">
        <p14:creationId xmlns:p14="http://schemas.microsoft.com/office/powerpoint/2010/main" val="2518882117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Contract File Fields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51DD1F5-C692-4648-B8B3-AB42A1F95796}"/>
              </a:ext>
            </a:extLst>
          </p:cNvPr>
          <p:cNvGraphicFramePr>
            <a:graphicFrameLocks noGrp="1"/>
          </p:cNvGraphicFramePr>
          <p:nvPr/>
        </p:nvGraphicFramePr>
        <p:xfrm>
          <a:off x="1109294" y="989901"/>
          <a:ext cx="5711806" cy="3671133"/>
        </p:xfrm>
        <a:graphic>
          <a:graphicData uri="http://schemas.openxmlformats.org/drawingml/2006/table">
            <a:tbl>
              <a:tblPr/>
              <a:tblGrid>
                <a:gridCol w="2563347">
                  <a:extLst>
                    <a:ext uri="{9D8B030D-6E8A-4147-A177-3AD203B41FA5}">
                      <a16:colId xmlns:a16="http://schemas.microsoft.com/office/drawing/2014/main" val="1265427127"/>
                    </a:ext>
                  </a:extLst>
                </a:gridCol>
                <a:gridCol w="2368310">
                  <a:extLst>
                    <a:ext uri="{9D8B030D-6E8A-4147-A177-3AD203B41FA5}">
                      <a16:colId xmlns:a16="http://schemas.microsoft.com/office/drawing/2014/main" val="637087987"/>
                    </a:ext>
                  </a:extLst>
                </a:gridCol>
                <a:gridCol w="780149">
                  <a:extLst>
                    <a:ext uri="{9D8B030D-6E8A-4147-A177-3AD203B41FA5}">
                      <a16:colId xmlns:a16="http://schemas.microsoft.com/office/drawing/2014/main" val="670673387"/>
                    </a:ext>
                  </a:extLst>
                </a:gridCol>
              </a:tblGrid>
              <a:tr h="180183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POLICY LEVEL / CONTRACTS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5669370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FIELD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Required?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276782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InsuredName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Insured Name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055871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ContractID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Contract Unique Identifier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9674566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 of Business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1107351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1944464"/>
                  </a:ext>
                </a:extLst>
              </a:tr>
              <a:tr h="20535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LAYER LEVEL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3261878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FIELD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Required?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435889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LayerID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Layer ID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4781829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Premium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Premium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9668290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Peril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Peril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2386794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LimitType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Limit Type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4767296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Limit1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Limit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355158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Limit2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Participation Limit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0383669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AttachmentAmt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Attachment Point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4428648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DedType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Deductible Type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2072151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DedAmt1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Deductible Amount 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9372085"/>
                  </a:ext>
                </a:extLst>
              </a:tr>
              <a:tr h="2053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DedAmt2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Deductible Amount 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6433909"/>
                  </a:ext>
                </a:extLst>
              </a:tr>
            </a:tbl>
          </a:graphicData>
        </a:graphic>
      </p:graphicFrame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48CBB839-C718-41B5-8C6D-A48812C58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8756" y="1428700"/>
            <a:ext cx="4421935" cy="2793533"/>
          </a:xfrm>
        </p:spPr>
        <p:txBody>
          <a:bodyPr/>
          <a:lstStyle/>
          <a:p>
            <a:r>
              <a:rPr lang="en-US" dirty="0"/>
              <a:t>Only 2 Fields Absolutely Necessary</a:t>
            </a:r>
          </a:p>
          <a:p>
            <a:pPr lvl="1"/>
            <a:r>
              <a:rPr lang="en-US" dirty="0" err="1"/>
              <a:t>InsuredName</a:t>
            </a:r>
            <a:r>
              <a:rPr lang="en-US" dirty="0"/>
              <a:t> (Can be the Company Name)</a:t>
            </a:r>
          </a:p>
          <a:p>
            <a:pPr lvl="1"/>
            <a:r>
              <a:rPr lang="en-US" dirty="0" err="1"/>
              <a:t>ContractID</a:t>
            </a:r>
            <a:r>
              <a:rPr lang="en-US" dirty="0"/>
              <a:t> (unique Policy number)</a:t>
            </a:r>
          </a:p>
          <a:p>
            <a:r>
              <a:rPr lang="en-US" dirty="0"/>
              <a:t>If there are policy level terms then a unique </a:t>
            </a:r>
            <a:r>
              <a:rPr lang="en-US" dirty="0" err="1"/>
              <a:t>LayerID</a:t>
            </a:r>
            <a:r>
              <a:rPr lang="en-US" dirty="0"/>
              <a:t> must be created for each contract term – Touchstone prefers if you import a </a:t>
            </a:r>
            <a:r>
              <a:rPr lang="en-US" dirty="0" err="1"/>
              <a:t>LayerID</a:t>
            </a:r>
            <a:r>
              <a:rPr lang="en-US" dirty="0"/>
              <a:t> and Total Limit Value</a:t>
            </a:r>
          </a:p>
          <a:p>
            <a:r>
              <a:rPr lang="en-US" dirty="0"/>
              <a:t>Perils can be coded on a contract or location level, but the location perils must be a subset of the contract perils – unicede.com</a:t>
            </a:r>
          </a:p>
          <a:p>
            <a:r>
              <a:rPr lang="en-US" dirty="0"/>
              <a:t>Blanket Limits usually included on a layer view vs Location 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7FACD9-9C3D-4A72-A251-9E489D6215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15652" y="4879267"/>
            <a:ext cx="5389156" cy="123723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Potential Pitfalls: </a:t>
            </a:r>
          </a:p>
          <a:p>
            <a:r>
              <a:rPr lang="en-US" dirty="0"/>
              <a:t>Only code the perils relevant to the business. Particularly in regard to storm surge. If storm surge peril is coded then AIR applies 100% loss factor regardless of the factor in the interface.</a:t>
            </a:r>
          </a:p>
        </p:txBody>
      </p:sp>
    </p:spTree>
    <p:extLst>
      <p:ext uri="{BB962C8B-B14F-4D97-AF65-F5344CB8AC3E}">
        <p14:creationId xmlns:p14="http://schemas.microsoft.com/office/powerpoint/2010/main" val="3863107544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File Fields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48CBB839-C718-41B5-8C6D-A48812C58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853" y="4342138"/>
            <a:ext cx="7552888" cy="1838036"/>
          </a:xfrm>
        </p:spPr>
        <p:txBody>
          <a:bodyPr/>
          <a:lstStyle/>
          <a:p>
            <a:r>
              <a:rPr lang="en-US" dirty="0" err="1"/>
              <a:t>ContractID</a:t>
            </a:r>
            <a:r>
              <a:rPr lang="en-US" dirty="0"/>
              <a:t> must match those in the Contract table</a:t>
            </a:r>
          </a:p>
          <a:p>
            <a:r>
              <a:rPr lang="en-US" dirty="0" err="1"/>
              <a:t>LocationID</a:t>
            </a:r>
            <a:r>
              <a:rPr lang="en-US" dirty="0"/>
              <a:t> must be unique for each record, </a:t>
            </a:r>
            <a:r>
              <a:rPr lang="en-US" dirty="0" err="1"/>
              <a:t>ContractID</a:t>
            </a:r>
            <a:r>
              <a:rPr lang="en-US" dirty="0"/>
              <a:t> does not have to be unique</a:t>
            </a:r>
          </a:p>
          <a:p>
            <a:r>
              <a:rPr lang="en-US" dirty="0"/>
              <a:t>Must include Address Information and Coverage values at a Minimum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05D00332-A7A2-4F6C-B002-E72EEFDCAF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6009026"/>
              </p:ext>
            </p:extLst>
          </p:nvPr>
        </p:nvGraphicFramePr>
        <p:xfrm>
          <a:off x="962545" y="941293"/>
          <a:ext cx="4800600" cy="3130550"/>
        </p:xfrm>
        <a:graphic>
          <a:graphicData uri="http://schemas.openxmlformats.org/drawingml/2006/table">
            <a:tbl>
              <a:tblPr/>
              <a:tblGrid>
                <a:gridCol w="1930400">
                  <a:extLst>
                    <a:ext uri="{9D8B030D-6E8A-4147-A177-3AD203B41FA5}">
                      <a16:colId xmlns:a16="http://schemas.microsoft.com/office/drawing/2014/main" val="2134903756"/>
                    </a:ext>
                  </a:extLst>
                </a:gridCol>
                <a:gridCol w="2159000">
                  <a:extLst>
                    <a:ext uri="{9D8B030D-6E8A-4147-A177-3AD203B41FA5}">
                      <a16:colId xmlns:a16="http://schemas.microsoft.com/office/drawing/2014/main" val="3811803517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2940366430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FIELD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Required?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27517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ContractID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Policy Number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895933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LocationID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Location ID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100727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Street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Street Address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138443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457653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Subarea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149851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Area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306104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PostalCode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ZIP Code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912871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COUNTRYISO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484466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Latitude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Latitude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196622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Longitude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Longitude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63708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ReplacementValueBuilding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Building / Coverage 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513066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ReplacementValueOther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Struct. / Coverage 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686860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ReplacementValueContents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Contents / Coverage C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712952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ReplacementValueTime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Loss of Use / Coverage 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77028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RiskCount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Risk Count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05739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Premium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Premium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4853240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D1901F9D-6049-4F01-A0DE-057DB02EC9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0793346"/>
              </p:ext>
            </p:extLst>
          </p:nvPr>
        </p:nvGraphicFramePr>
        <p:xfrm>
          <a:off x="6244475" y="941293"/>
          <a:ext cx="4800600" cy="3130550"/>
        </p:xfrm>
        <a:graphic>
          <a:graphicData uri="http://schemas.openxmlformats.org/drawingml/2006/table">
            <a:tbl>
              <a:tblPr/>
              <a:tblGrid>
                <a:gridCol w="1930400">
                  <a:extLst>
                    <a:ext uri="{9D8B030D-6E8A-4147-A177-3AD203B41FA5}">
                      <a16:colId xmlns:a16="http://schemas.microsoft.com/office/drawing/2014/main" val="1264561111"/>
                    </a:ext>
                  </a:extLst>
                </a:gridCol>
                <a:gridCol w="2159000">
                  <a:extLst>
                    <a:ext uri="{9D8B030D-6E8A-4147-A177-3AD203B41FA5}">
                      <a16:colId xmlns:a16="http://schemas.microsoft.com/office/drawing/2014/main" val="3695520695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4204256661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ConstructionCodeType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Construction Scheme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77633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ConstructionCode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Construction Code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121404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ConstructionOther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Construction Code Other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976715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OccupancyCodeType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Occupancy Scheme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51349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OccupancyCode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Occupancy Code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868696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YearBuilt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 Built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543332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Stories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Stories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498343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GrossArea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Square Footage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125201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LimitBldg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Building / Coverage A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180196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LimitOther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 Struct. / Coverage B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94042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LimitContent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Contents / Coverage C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933975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LimitTime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Loss of Use / Coverage 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557233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DeductType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Deductible Type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08910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DeductBldg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Deductible1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254983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DeductOther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Deductible2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190902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DeductContent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Deductible3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106231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Deductible4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O/R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0067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3380745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File Fields - Terms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48CBB839-C718-41B5-8C6D-A48812C58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0686" y="1103987"/>
            <a:ext cx="7994080" cy="2973063"/>
          </a:xfrm>
        </p:spPr>
        <p:txBody>
          <a:bodyPr/>
          <a:lstStyle/>
          <a:p>
            <a:r>
              <a:rPr lang="en-US" dirty="0"/>
              <a:t>Limits</a:t>
            </a:r>
          </a:p>
          <a:p>
            <a:pPr lvl="1"/>
            <a:r>
              <a:rPr lang="en-US" dirty="0"/>
              <a:t>Touchstone defaults to limit by coverage, so each coverage must have a specified limit value</a:t>
            </a:r>
          </a:p>
          <a:p>
            <a:pPr lvl="1"/>
            <a:r>
              <a:rPr lang="en-US" dirty="0"/>
              <a:t>If no limit specified, then losses are limited by replacement value</a:t>
            </a:r>
          </a:p>
          <a:p>
            <a:r>
              <a:rPr lang="en-US" dirty="0"/>
              <a:t>Deductibles</a:t>
            </a:r>
          </a:p>
          <a:p>
            <a:pPr lvl="1"/>
            <a:r>
              <a:rPr lang="en-US" dirty="0"/>
              <a:t>Must Specify Deductible type </a:t>
            </a:r>
          </a:p>
          <a:p>
            <a:pPr lvl="2"/>
            <a:r>
              <a:rPr lang="en-US" dirty="0"/>
              <a:t>S: Site deductible – Applied to Total</a:t>
            </a:r>
          </a:p>
          <a:p>
            <a:pPr lvl="2"/>
            <a:r>
              <a:rPr lang="en-US" dirty="0"/>
              <a:t>C: Coverage – Applied by Coverage</a:t>
            </a:r>
          </a:p>
          <a:p>
            <a:pPr lvl="2"/>
            <a:r>
              <a:rPr lang="en-US" dirty="0"/>
              <a:t>CB: Combined Excluding Time – Applied to </a:t>
            </a:r>
            <a:r>
              <a:rPr lang="en-US" dirty="0" err="1"/>
              <a:t>Cov</a:t>
            </a:r>
            <a:r>
              <a:rPr lang="en-US" dirty="0"/>
              <a:t>. ABC combined</a:t>
            </a:r>
          </a:p>
          <a:p>
            <a:pPr lvl="2"/>
            <a:r>
              <a:rPr lang="en-US" dirty="0"/>
              <a:t>CT: Combined Including Time – Applied to </a:t>
            </a:r>
            <a:r>
              <a:rPr lang="en-US" dirty="0" err="1"/>
              <a:t>Cov</a:t>
            </a:r>
            <a:r>
              <a:rPr lang="en-US" dirty="0"/>
              <a:t>. ABCD combined</a:t>
            </a:r>
          </a:p>
          <a:p>
            <a:pPr lvl="1"/>
            <a:r>
              <a:rPr lang="en-US" dirty="0"/>
              <a:t>If Site or Combined Deductible, value it in Ded1 field</a:t>
            </a:r>
          </a:p>
          <a:p>
            <a:pPr lvl="1"/>
            <a:r>
              <a:rPr lang="en-US" dirty="0"/>
              <a:t>Can be coded as a dollar or % amount</a:t>
            </a:r>
          </a:p>
          <a:p>
            <a:r>
              <a:rPr lang="en-US" dirty="0">
                <a:hlinkClick r:id="rId2"/>
              </a:rPr>
              <a:t>https://docs.air-worldwide.com/Validation/7.0/index.htm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170450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File Fields – Primary Modifiers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BAE9F8-FF3B-46BE-BF8F-72D0394AD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44" y="5743563"/>
            <a:ext cx="11183111" cy="621690"/>
          </a:xfrm>
        </p:spPr>
        <p:txBody>
          <a:bodyPr/>
          <a:lstStyle/>
          <a:p>
            <a:endParaRPr lang="en-US" dirty="0">
              <a:hlinkClick r:id="rId2"/>
            </a:endParaRP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https://docs.air-worldwide.com/Validation/8.0/ts-tsre_all/help_ts_exposure-data_air-con-occ-class-codes.html</a:t>
            </a: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B6CEA7-644A-4263-B324-5A5CA892E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145" y="3714874"/>
            <a:ext cx="3390900" cy="990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23E8A2-9F18-42CA-A97D-4CACE6F89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3145" y="2297746"/>
            <a:ext cx="3390900" cy="1152525"/>
          </a:xfrm>
          <a:prstGeom prst="rect">
            <a:avLst/>
          </a:prstGeom>
        </p:spPr>
      </p:pic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083B1D34-350E-4709-B3E8-6C229D964E90}"/>
              </a:ext>
            </a:extLst>
          </p:cNvPr>
          <p:cNvSpPr txBox="1">
            <a:spLocks/>
          </p:cNvSpPr>
          <p:nvPr/>
        </p:nvSpPr>
        <p:spPr bwMode="auto">
          <a:xfrm>
            <a:off x="499350" y="811215"/>
            <a:ext cx="7994080" cy="2973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85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Char char="n"/>
              <a:defRPr sz="1400" b="1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  <a:lvl2pPr marL="792163" indent="-269875" algn="l" rtl="0" eaLnBrk="1" fontAlgn="base" hangingPunct="1">
              <a:spcBef>
                <a:spcPct val="1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400">
                <a:solidFill>
                  <a:srgbClr val="666666"/>
                </a:solidFill>
                <a:latin typeface="+mn-lt"/>
              </a:defRPr>
            </a:lvl2pPr>
            <a:lvl3pPr marL="1200150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SzPct val="85000"/>
              <a:buFont typeface="Symbol" pitchFamily="18" charset="2"/>
              <a:buChar char="·"/>
              <a:defRPr sz="1200" i="1">
                <a:solidFill>
                  <a:srgbClr val="666666"/>
                </a:solidFill>
                <a:latin typeface="+mn-lt"/>
              </a:defRPr>
            </a:lvl3pPr>
            <a:lvl4pPr marL="1608138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4pPr>
            <a:lvl5pPr marL="20161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5pPr>
            <a:lvl6pPr marL="24733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6pPr>
            <a:lvl7pPr marL="29305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7pPr>
            <a:lvl8pPr marL="33877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8pPr>
            <a:lvl9pPr marL="38449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9pPr>
          </a:lstStyle>
          <a:p>
            <a:r>
              <a:rPr lang="en-US" kern="0" dirty="0"/>
              <a:t>Construction and Occupancy Code Type is used to flag what refence tables you are using. Best Practices is to use “AIR”’ scheme, but the model can accept these others:</a:t>
            </a:r>
          </a:p>
          <a:p>
            <a:pPr lvl="1"/>
            <a:r>
              <a:rPr lang="en-US" kern="0" dirty="0"/>
              <a:t>Construction: ATC</a:t>
            </a:r>
            <a:r>
              <a:rPr lang="en-US" kern="0"/>
              <a:t>, ISF</a:t>
            </a:r>
            <a:r>
              <a:rPr lang="en-US" kern="0" dirty="0"/>
              <a:t>, RMS</a:t>
            </a:r>
          </a:p>
          <a:p>
            <a:pPr lvl="1"/>
            <a:r>
              <a:rPr lang="en-US" kern="0" dirty="0"/>
              <a:t>Occupancy:  ATC, ISO, RMS, SIC</a:t>
            </a:r>
          </a:p>
          <a:p>
            <a:r>
              <a:rPr lang="en-US" kern="0" dirty="0"/>
              <a:t>If non-AIR Construction/Occupancy Scheme used then AIR will map to AIR code in the Background</a:t>
            </a:r>
          </a:p>
          <a:p>
            <a:r>
              <a:rPr lang="en-US" kern="0" dirty="0" err="1"/>
              <a:t>YearBuilt</a:t>
            </a:r>
            <a:r>
              <a:rPr lang="en-US" kern="0" dirty="0"/>
              <a:t> coded as YYYY with 0 as unknown</a:t>
            </a:r>
          </a:p>
          <a:p>
            <a:r>
              <a:rPr lang="en-US" kern="0" dirty="0"/>
              <a:t>Stories must be numeric</a:t>
            </a:r>
          </a:p>
          <a:p>
            <a:r>
              <a:rPr lang="en-US" kern="0" dirty="0"/>
              <a:t>Gross Area defaults to Square Feet</a:t>
            </a:r>
          </a:p>
          <a:p>
            <a:r>
              <a:rPr lang="en-US" kern="0" dirty="0"/>
              <a:t>Floor Area field is not used</a:t>
            </a:r>
          </a:p>
          <a:p>
            <a:pPr marL="0" indent="0">
              <a:buNone/>
            </a:pPr>
            <a:endParaRPr lang="en-US" kern="0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3750BEE-BFC4-4443-A2A6-EAD5B583E1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1004" y="4773744"/>
            <a:ext cx="7716693" cy="123723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Potential Pitfalls: 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Invalid Occupancy/Construction Pairs (check if values valid for particular model)	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Unreasonable Property Characteristics (3000 </a:t>
            </a:r>
            <a:r>
              <a:rPr lang="en-US" dirty="0" err="1"/>
              <a:t>sqft</a:t>
            </a:r>
            <a:r>
              <a:rPr lang="en-US" dirty="0"/>
              <a:t>, 6 story wooden house)</a:t>
            </a:r>
          </a:p>
        </p:txBody>
      </p:sp>
    </p:spTree>
    <p:extLst>
      <p:ext uri="{BB962C8B-B14F-4D97-AF65-F5344CB8AC3E}">
        <p14:creationId xmlns:p14="http://schemas.microsoft.com/office/powerpoint/2010/main" val="4266891711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File Fields – Secondary Modifiers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BAE9F8-FF3B-46BE-BF8F-72D0394AD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44" y="5743563"/>
            <a:ext cx="11183111" cy="621690"/>
          </a:xfrm>
        </p:spPr>
        <p:txBody>
          <a:bodyPr/>
          <a:lstStyle/>
          <a:p>
            <a:endParaRPr lang="en-US" dirty="0">
              <a:hlinkClick r:id="rId2"/>
            </a:endParaRP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https://docs.air-worldwide.com/Validation/8.0/ts-tsre_all/help_ts_exposure-data_air-con-occ-class-codes.html</a:t>
            </a:r>
            <a:endParaRPr lang="en-US" dirty="0"/>
          </a:p>
          <a:p>
            <a:endParaRPr lang="en-US" dirty="0"/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083B1D34-350E-4709-B3E8-6C229D964E90}"/>
              </a:ext>
            </a:extLst>
          </p:cNvPr>
          <p:cNvSpPr txBox="1">
            <a:spLocks/>
          </p:cNvSpPr>
          <p:nvPr/>
        </p:nvSpPr>
        <p:spPr bwMode="auto">
          <a:xfrm>
            <a:off x="499350" y="811215"/>
            <a:ext cx="7994080" cy="2973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85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Char char="n"/>
              <a:defRPr sz="1400" b="1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  <a:lvl2pPr marL="792163" indent="-269875" algn="l" rtl="0" eaLnBrk="1" fontAlgn="base" hangingPunct="1">
              <a:spcBef>
                <a:spcPct val="1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400">
                <a:solidFill>
                  <a:srgbClr val="666666"/>
                </a:solidFill>
                <a:latin typeface="+mn-lt"/>
              </a:defRPr>
            </a:lvl2pPr>
            <a:lvl3pPr marL="1200150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SzPct val="85000"/>
              <a:buFont typeface="Symbol" pitchFamily="18" charset="2"/>
              <a:buChar char="·"/>
              <a:defRPr sz="1200" i="1">
                <a:solidFill>
                  <a:srgbClr val="666666"/>
                </a:solidFill>
                <a:latin typeface="+mn-lt"/>
              </a:defRPr>
            </a:lvl3pPr>
            <a:lvl4pPr marL="1608138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4pPr>
            <a:lvl5pPr marL="20161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5pPr>
            <a:lvl6pPr marL="24733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6pPr>
            <a:lvl7pPr marL="29305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7pPr>
            <a:lvl8pPr marL="33877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8pPr>
            <a:lvl9pPr marL="38449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9pPr>
          </a:lstStyle>
          <a:p>
            <a:r>
              <a:rPr lang="en-US" kern="0" dirty="0"/>
              <a:t>Must have non-unknown values for Construction, Occupancy for Secondary Modifiers to turn on</a:t>
            </a:r>
          </a:p>
          <a:p>
            <a:r>
              <a:rPr lang="en-US" kern="0" dirty="0"/>
              <a:t>Frequently Used Wind Modifiers</a:t>
            </a:r>
          </a:p>
          <a:p>
            <a:pPr lvl="1"/>
            <a:r>
              <a:rPr lang="en-US" kern="0" dirty="0"/>
              <a:t>Roof Geometry</a:t>
            </a:r>
          </a:p>
          <a:p>
            <a:pPr lvl="1"/>
            <a:r>
              <a:rPr lang="en-US" kern="0" dirty="0"/>
              <a:t>Roof Year Built </a:t>
            </a:r>
          </a:p>
          <a:p>
            <a:pPr lvl="1"/>
            <a:r>
              <a:rPr lang="en-US" kern="0" dirty="0"/>
              <a:t>Roof Covering</a:t>
            </a:r>
          </a:p>
          <a:p>
            <a:pPr lvl="1"/>
            <a:r>
              <a:rPr lang="en-US" kern="0" dirty="0"/>
              <a:t>Window Protection - shutters</a:t>
            </a:r>
          </a:p>
          <a:p>
            <a:r>
              <a:rPr lang="en-US" kern="0" dirty="0"/>
              <a:t>Frequently Used Earthquake Modifiers</a:t>
            </a:r>
          </a:p>
          <a:p>
            <a:pPr lvl="1"/>
            <a:r>
              <a:rPr lang="en-US" kern="0" dirty="0"/>
              <a:t>Exterior Ornamentation</a:t>
            </a:r>
          </a:p>
          <a:p>
            <a:pPr lvl="1"/>
            <a:r>
              <a:rPr lang="en-US" kern="0" dirty="0"/>
              <a:t>Soft Story</a:t>
            </a:r>
          </a:p>
          <a:p>
            <a:pPr lvl="1"/>
            <a:r>
              <a:rPr lang="en-US" kern="0" dirty="0"/>
              <a:t>Building Foundation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3750BEE-BFC4-4443-A2A6-EAD5B583E1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4894" y="4145304"/>
            <a:ext cx="7716693" cy="123723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Potential Pitfalls: 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Unknown value for a Primary Modifier</a:t>
            </a:r>
          </a:p>
          <a:p>
            <a:pPr marL="285750" indent="-285750" algn="l">
              <a:buFontTx/>
              <a:buChar char="-"/>
            </a:pPr>
            <a:r>
              <a:rPr lang="en-US" dirty="0"/>
              <a:t>Roof Year is older than Year Built	</a:t>
            </a:r>
          </a:p>
        </p:txBody>
      </p:sp>
    </p:spTree>
    <p:extLst>
      <p:ext uri="{BB962C8B-B14F-4D97-AF65-F5344CB8AC3E}">
        <p14:creationId xmlns:p14="http://schemas.microsoft.com/office/powerpoint/2010/main" val="2245772649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Steps and Takeaways</a:t>
            </a: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083B1D34-350E-4709-B3E8-6C229D964E90}"/>
              </a:ext>
            </a:extLst>
          </p:cNvPr>
          <p:cNvSpPr txBox="1">
            <a:spLocks/>
          </p:cNvSpPr>
          <p:nvPr/>
        </p:nvSpPr>
        <p:spPr bwMode="auto">
          <a:xfrm>
            <a:off x="627210" y="1010353"/>
            <a:ext cx="7994080" cy="2218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85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Char char="n"/>
              <a:defRPr sz="1400" b="1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  <a:lvl2pPr marL="792163" indent="-269875" algn="l" rtl="0" eaLnBrk="1" fontAlgn="base" hangingPunct="1">
              <a:spcBef>
                <a:spcPct val="1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400">
                <a:solidFill>
                  <a:srgbClr val="666666"/>
                </a:solidFill>
                <a:latin typeface="+mn-lt"/>
              </a:defRPr>
            </a:lvl2pPr>
            <a:lvl3pPr marL="1200150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SzPct val="85000"/>
              <a:buFont typeface="Symbol" pitchFamily="18" charset="2"/>
              <a:buChar char="·"/>
              <a:defRPr sz="1200" i="1">
                <a:solidFill>
                  <a:srgbClr val="666666"/>
                </a:solidFill>
                <a:latin typeface="+mn-lt"/>
              </a:defRPr>
            </a:lvl3pPr>
            <a:lvl4pPr marL="1608138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4pPr>
            <a:lvl5pPr marL="20161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5pPr>
            <a:lvl6pPr marL="24733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6pPr>
            <a:lvl7pPr marL="29305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7pPr>
            <a:lvl8pPr marL="33877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8pPr>
            <a:lvl9pPr marL="38449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9pPr>
          </a:lstStyle>
          <a:p>
            <a:pPr>
              <a:buSzPct val="100000"/>
              <a:buFont typeface="+mj-lt"/>
              <a:buAutoNum type="arabicParenR"/>
            </a:pPr>
            <a:r>
              <a:rPr lang="pt-BR" dirty="0"/>
              <a:t>Look through Data for Key Fields</a:t>
            </a:r>
          </a:p>
          <a:p>
            <a:pPr>
              <a:buSzPct val="100000"/>
              <a:buFont typeface="+mj-lt"/>
              <a:buAutoNum type="arabicParenR"/>
            </a:pPr>
            <a:r>
              <a:rPr lang="pt-BR" dirty="0"/>
              <a:t>Profile Columns – </a:t>
            </a:r>
          </a:p>
          <a:p>
            <a:pPr lvl="1">
              <a:buSzPct val="100000"/>
              <a:buFont typeface="+mj-lt"/>
              <a:buAutoNum type="arabicParenR"/>
            </a:pPr>
            <a:r>
              <a:rPr lang="pt-BR" dirty="0"/>
              <a:t>What is actually in the columns</a:t>
            </a:r>
          </a:p>
          <a:p>
            <a:pPr lvl="1">
              <a:buSzPct val="100000"/>
              <a:buFont typeface="+mj-lt"/>
              <a:buAutoNum type="arabicParenR"/>
            </a:pPr>
            <a:r>
              <a:rPr lang="pt-BR" dirty="0"/>
              <a:t>Make sure you clarify with client what each column means – may be useful</a:t>
            </a:r>
          </a:p>
          <a:p>
            <a:pPr>
              <a:buSzPct val="100000"/>
              <a:buFont typeface="+mj-lt"/>
              <a:buAutoNum type="arabicParenR"/>
            </a:pPr>
            <a:r>
              <a:rPr lang="pt-BR" dirty="0"/>
              <a:t>Create a New Column to Update</a:t>
            </a:r>
          </a:p>
          <a:p>
            <a:pPr>
              <a:buSzPct val="100000"/>
              <a:buFont typeface="+mj-lt"/>
              <a:buAutoNum type="arabicParenR"/>
            </a:pPr>
            <a:r>
              <a:rPr lang="pt-BR" dirty="0"/>
              <a:t>Check the Update</a:t>
            </a:r>
          </a:p>
          <a:p>
            <a:pPr>
              <a:buSzPct val="100000"/>
              <a:buFont typeface="+mj-lt"/>
              <a:buAutoNum type="arabicParenR"/>
            </a:pPr>
            <a:r>
              <a:rPr lang="pt-BR" dirty="0"/>
              <a:t>Use AIR Field Names for Import for Easy Mapping in the Software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EA283C6C-AE4B-4349-8F49-B89FE33A756F}"/>
              </a:ext>
            </a:extLst>
          </p:cNvPr>
          <p:cNvSpPr txBox="1">
            <a:spLocks/>
          </p:cNvSpPr>
          <p:nvPr/>
        </p:nvSpPr>
        <p:spPr bwMode="auto">
          <a:xfrm>
            <a:off x="715497" y="3867065"/>
            <a:ext cx="7994080" cy="1133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85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Char char="n"/>
              <a:defRPr sz="1400" b="1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  <a:lvl2pPr marL="792163" indent="-269875" algn="l" rtl="0" eaLnBrk="1" fontAlgn="base" hangingPunct="1">
              <a:spcBef>
                <a:spcPct val="1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400">
                <a:solidFill>
                  <a:srgbClr val="666666"/>
                </a:solidFill>
                <a:latin typeface="+mn-lt"/>
              </a:defRPr>
            </a:lvl2pPr>
            <a:lvl3pPr marL="1200150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SzPct val="85000"/>
              <a:buFont typeface="Symbol" pitchFamily="18" charset="2"/>
              <a:buChar char="·"/>
              <a:defRPr sz="1200" i="1">
                <a:solidFill>
                  <a:srgbClr val="666666"/>
                </a:solidFill>
                <a:latin typeface="+mn-lt"/>
              </a:defRPr>
            </a:lvl3pPr>
            <a:lvl4pPr marL="1608138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4pPr>
            <a:lvl5pPr marL="20161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200" i="1">
                <a:solidFill>
                  <a:srgbClr val="666666"/>
                </a:solidFill>
                <a:latin typeface="+mn-lt"/>
              </a:defRPr>
            </a:lvl5pPr>
            <a:lvl6pPr marL="24733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6pPr>
            <a:lvl7pPr marL="29305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7pPr>
            <a:lvl8pPr marL="33877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8pPr>
            <a:lvl9pPr marL="38449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pt-BR" dirty="0"/>
              <a:t>Useful References</a:t>
            </a:r>
            <a:endParaRPr lang="en-US" kern="0" dirty="0">
              <a:solidFill>
                <a:srgbClr val="0000FF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kern="0" dirty="0">
                <a:solidFill>
                  <a:srgbClr val="0000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https://unicede.air-worldwide.com/ts-tsre_all/help_ts_exposure-data_val-rules-exposure-data.html</a:t>
            </a:r>
            <a:endParaRPr lang="en-US" kern="0" dirty="0"/>
          </a:p>
          <a:p>
            <a:r>
              <a:rPr lang="pt-BR" dirty="0"/>
              <a:t>R:\01_REFERENCES\Documentation\AIR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539848921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igerTemplate">
  <a:themeElements>
    <a:clrScheme name="TigerColors9-10-2014">
      <a:dk1>
        <a:sysClr val="windowText" lastClr="000000"/>
      </a:dk1>
      <a:lt1>
        <a:sysClr val="window" lastClr="FFFFFF"/>
      </a:lt1>
      <a:dk2>
        <a:srgbClr val="969696"/>
      </a:dk2>
      <a:lt2>
        <a:srgbClr val="E5DEDB"/>
      </a:lt2>
      <a:accent1>
        <a:srgbClr val="F7B041"/>
      </a:accent1>
      <a:accent2>
        <a:srgbClr val="663300"/>
      </a:accent2>
      <a:accent3>
        <a:srgbClr val="808000"/>
      </a:accent3>
      <a:accent4>
        <a:srgbClr val="E64823"/>
      </a:accent4>
      <a:accent5>
        <a:srgbClr val="FFCA08"/>
      </a:accent5>
      <a:accent6>
        <a:srgbClr val="336600"/>
      </a:accent6>
      <a:hlink>
        <a:srgbClr val="0000FF"/>
      </a:hlink>
      <a:folHlink>
        <a:srgbClr val="FF00FF"/>
      </a:folHlink>
    </a:clrScheme>
    <a:fontScheme name="Slide Mast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F7B041"/>
          </a:buClr>
          <a:buSzPct val="70000"/>
          <a:buFont typeface="Wingdings" pitchFamily="2" charset="2"/>
          <a:buNone/>
          <a:tabLst/>
          <a:defRPr kumimoji="0" lang="en-US" altLang="en-US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F7B041"/>
          </a:buClr>
          <a:buSzPct val="70000"/>
          <a:buFont typeface="Wingdings" pitchFamily="2" charset="2"/>
          <a:buNone/>
          <a:tabLst/>
          <a:defRPr kumimoji="0" lang="en-US" altLang="en-US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lide Master 1">
        <a:dk1>
          <a:srgbClr val="000000"/>
        </a:dk1>
        <a:lt1>
          <a:srgbClr val="FFFFFF"/>
        </a:lt1>
        <a:dk2>
          <a:srgbClr val="1F145D"/>
        </a:dk2>
        <a:lt2>
          <a:srgbClr val="0039A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2">
        <a:dk1>
          <a:srgbClr val="000000"/>
        </a:dk1>
        <a:lt1>
          <a:srgbClr val="FFFFFF"/>
        </a:lt1>
        <a:dk2>
          <a:srgbClr val="000000"/>
        </a:dk2>
        <a:lt2>
          <a:srgbClr val="0039A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0000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6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000000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7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616365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8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66FF33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9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EAEAEA"/>
        </a:accent1>
        <a:accent2>
          <a:srgbClr val="C1E2E5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AFCDCF"/>
        </a:accent6>
        <a:hlink>
          <a:srgbClr val="009AA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igerTemplate.potm" id="{CEE39305-B8A2-413F-A7C2-E8CDA2877C52}" vid="{07032B72-60EA-4A98-BD8E-430C6FD932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TigerTemplate</Template>
  <TotalTime>4006</TotalTime>
  <Words>969</Words>
  <Application>Microsoft Office PowerPoint</Application>
  <PresentationFormat>Widescreen</PresentationFormat>
  <Paragraphs>248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Symbol</vt:lpstr>
      <vt:lpstr>Wingdings</vt:lpstr>
      <vt:lpstr>TigerTemplate</vt:lpstr>
      <vt:lpstr>AIR Import Files and Codes </vt:lpstr>
      <vt:lpstr>Agenda</vt:lpstr>
      <vt:lpstr>Basic Import Files</vt:lpstr>
      <vt:lpstr>Contract File Fields</vt:lpstr>
      <vt:lpstr>Location File Fields</vt:lpstr>
      <vt:lpstr>Location File Fields - Terms</vt:lpstr>
      <vt:lpstr>Location File Fields – Primary Modifiers</vt:lpstr>
      <vt:lpstr>Location File Fields – Secondary Modifiers</vt:lpstr>
      <vt:lpstr>Key Steps and Takeaways</vt:lpstr>
      <vt:lpstr>SQL EXAMPLE!</vt:lpstr>
      <vt:lpstr>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Deborah Ruppel</dc:creator>
  <cp:lastModifiedBy>Sarah Stanard</cp:lastModifiedBy>
  <cp:revision>344</cp:revision>
  <cp:lastPrinted>2021-01-21T01:11:51Z</cp:lastPrinted>
  <dcterms:created xsi:type="dcterms:W3CDTF">2018-01-30T16:53:25Z</dcterms:created>
  <dcterms:modified xsi:type="dcterms:W3CDTF">2023-06-30T16:56:19Z</dcterms:modified>
</cp:coreProperties>
</file>

<file path=docProps/thumbnail.jpeg>
</file>